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597" r:id="rId3"/>
    <p:sldId id="449" r:id="rId4"/>
    <p:sldId id="464" r:id="rId5"/>
    <p:sldId id="604" r:id="rId6"/>
    <p:sldId id="469" r:id="rId7"/>
    <p:sldId id="477" r:id="rId8"/>
    <p:sldId id="257" r:id="rId9"/>
    <p:sldId id="483" r:id="rId10"/>
    <p:sldId id="474" r:id="rId11"/>
    <p:sldId id="472" r:id="rId12"/>
    <p:sldId id="282" r:id="rId13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EAE"/>
    <a:srgbClr val="8064A2"/>
    <a:srgbClr val="A34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9"/>
    <p:restoredTop sz="95144"/>
  </p:normalViewPr>
  <p:slideViewPr>
    <p:cSldViewPr>
      <p:cViewPr varScale="1">
        <p:scale>
          <a:sx n="90" d="100"/>
          <a:sy n="90" d="100"/>
        </p:scale>
        <p:origin x="240" y="840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6/3/20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PEOPLE</a:t>
            </a:r>
          </a:p>
          <a:p>
            <a:r>
              <a:rPr lang="en-GB" dirty="0"/>
              <a:t>Catalogues</a:t>
            </a:r>
          </a:p>
          <a:p>
            <a:r>
              <a:rPr lang="en-GB" dirty="0"/>
              <a:t>Datasets</a:t>
            </a:r>
          </a:p>
          <a:p>
            <a:r>
              <a:rPr lang="en-GB" dirty="0"/>
              <a:t>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4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B0B3840B-4F8F-5D4A-BE4D-515BFFFA0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D1CB468B-6234-D04B-A2D7-7545AE22986B}" type="datetime1">
              <a:t>6/3/20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6/3/20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C758A41A-99D0-E84B-8FE2-857A4FBE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38BED5E8-9089-174C-BF11-B7DF163EB547}" type="datetime1">
              <a:t>6/3/20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6/3/20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471999AC-979D-ED49-902A-8F01B0F4E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2805CA99-DB71-1E43-AE65-640926A8E210}" type="datetime1">
              <a:t>6/3/20</a:t>
            </a:fld>
            <a:endParaRPr lang="it-IT"/>
          </a:p>
        </p:txBody>
      </p:sp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6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3">
            <a:extLst>
              <a:ext uri="{FF2B5EF4-FFF2-40B4-BE49-F238E27FC236}">
                <a16:creationId xmlns:a16="http://schemas.microsoft.com/office/drawing/2014/main" id="{380D4A8A-2D9C-8E40-8A5E-CE0E53191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B5162847-88AC-BC49-B42C-068C475CD287}" type="datetime1">
              <a:t>6/3/20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16" name="Segnaposto data 3">
            <a:extLst>
              <a:ext uri="{FF2B5EF4-FFF2-40B4-BE49-F238E27FC236}">
                <a16:creationId xmlns:a16="http://schemas.microsoft.com/office/drawing/2014/main" id="{D5072787-58E8-A44E-8753-E474F5E48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C50C29C9-981D-204A-8B2E-A989B168FDE9}" type="datetime1">
              <a:t>6/3/20</a:t>
            </a:fld>
            <a:endParaRPr lang="it-IT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635" y="527964"/>
            <a:ext cx="7310043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635" y="1194561"/>
            <a:ext cx="101307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3" name="Segnaposto numero diapositiva 16">
            <a:extLst>
              <a:ext uri="{FF2B5EF4-FFF2-40B4-BE49-F238E27FC236}">
                <a16:creationId xmlns:a16="http://schemas.microsoft.com/office/drawing/2014/main" id="{AB7B06D6-260D-8048-8C9A-352F4826FF65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</p:sldLayoutIdLst>
  <p:hf sldNum="0" hdr="0" ftr="0" dt="0"/>
  <p:txStyles>
    <p:titleStyle>
      <a:lvl1pPr>
        <a:defRPr>
          <a:latin typeface="Muli" pitchFamily="2" charset="77"/>
          <a:ea typeface="+mj-ea"/>
          <a:cs typeface="+mj-cs"/>
        </a:defRPr>
      </a:lvl1pPr>
    </p:titleStyle>
    <p:bodyStyle>
      <a:lvl1pPr marL="0">
        <a:defRPr>
          <a:latin typeface="Muli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jp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Relationship Id="rId1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ll.eu/fileadmin/user_upload/ILL/3_Users/User_Guide/After_your_experiment/Data_management/ILL_data_management_policy_July_2017.pdf" TargetMode="External"/><Relationship Id="rId3" Type="http://schemas.openxmlformats.org/officeDocument/2006/relationships/hyperlink" Target="https://scicat.esss.se/" TargetMode="External"/><Relationship Id="rId7" Type="http://schemas.openxmlformats.org/officeDocument/2006/relationships/hyperlink" Target="https://www.esrf.eu/datapolicy" TargetMode="External"/><Relationship Id="rId2" Type="http://schemas.openxmlformats.org/officeDocument/2006/relationships/hyperlink" Target="https://vuo.elettra.trieste.i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.xfel.eu/metadata" TargetMode="External"/><Relationship Id="rId5" Type="http://schemas.openxmlformats.org/officeDocument/2006/relationships/hyperlink" Target="https://data.ill.eu/" TargetMode="External"/><Relationship Id="rId4" Type="http://schemas.openxmlformats.org/officeDocument/2006/relationships/hyperlink" Target="https://datahub.esrf.fr/" TargetMode="External"/><Relationship Id="rId9" Type="http://schemas.openxmlformats.org/officeDocument/2006/relationships/hyperlink" Target="https://www.xfel.eu/users/experiment_support/policies/scientific_data_policy/index_eng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8580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15096" y="2875508"/>
            <a:ext cx="7200304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299"/>
              </a:lnSpc>
            </a:pPr>
            <a:r>
              <a:rPr lang="en-US" sz="3500" kern="1200" spc="90" dirty="0">
                <a:latin typeface="Muli" pitchFamily="2" charset="77"/>
              </a:rPr>
              <a:t>WP3 – Data Catalogue Services</a:t>
            </a:r>
            <a:endParaRPr sz="3500" kern="1200" dirty="0">
              <a:latin typeface="Muli" pitchFamily="2" charset="7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1163" y="3788807"/>
            <a:ext cx="7505104" cy="1588897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spcBef>
                <a:spcPts val="690"/>
              </a:spcBef>
            </a:pP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Tobias Richter</a:t>
            </a:r>
          </a:p>
          <a:p>
            <a:pPr>
              <a:spcBef>
                <a:spcPts val="690"/>
              </a:spcBef>
            </a:pP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European Spallation Source ERIC </a:t>
            </a:r>
            <a:endParaRPr lang="en-US" sz="2000" dirty="0">
              <a:latin typeface="Muli" pitchFamily="2" charset="77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lang="en-US" sz="2000" b="1" spc="50" dirty="0">
              <a:solidFill>
                <a:srgbClr val="4C4D4F"/>
              </a:solidFill>
              <a:latin typeface="Muli" pitchFamily="2" charset="77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z="2000" b="1" spc="50" dirty="0">
                <a:solidFill>
                  <a:srgbClr val="4C4D4F"/>
                </a:solidFill>
                <a:latin typeface="Muli" pitchFamily="2" charset="77"/>
                <a:cs typeface="Arial"/>
              </a:rPr>
              <a:t>PaNOSC Review Meeting – June 2020</a:t>
            </a:r>
            <a:endParaRPr sz="2000" dirty="0">
              <a:latin typeface="Muli" pitchFamily="2" charset="77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8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82837-8245-C047-AE05-1ADA780E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NeXus Dissemination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D92-481A-304C-A34E-D6D43008A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4739759"/>
          </a:xfrm>
        </p:spPr>
        <p:txBody>
          <a:bodyPr/>
          <a:lstStyle/>
          <a:p>
            <a:r>
              <a:rPr lang="en-GB" sz="2200" b="0" dirty="0"/>
              <a:t>NeXus is the common data format of choice in PaNOSC and beyond. The format defines the names, layout and storage conventions for experimental data in an HDF5 file. </a:t>
            </a:r>
          </a:p>
          <a:p>
            <a:r>
              <a:rPr lang="en-GB" sz="2200" b="0" dirty="0"/>
              <a:t>ELI has joined the NeXus advisory committee – half the facilities represented.</a:t>
            </a:r>
          </a:p>
          <a:p>
            <a:endParaRPr lang="en-GB" sz="2200" b="0" dirty="0"/>
          </a:p>
          <a:p>
            <a:r>
              <a:rPr lang="en-GB" sz="2200" b="0" dirty="0"/>
              <a:t>The WP ran a series of “Show &amp; Tell” sessions to share the common practises at the partners with respect to storing data and metadata in NeXus. This was a valuable exercise to show that no perfect NeXus files exist and a pragmatic approach to encoding and extracting is acceptable. XFEL has since started using NeXus for new experiments.</a:t>
            </a:r>
          </a:p>
          <a:p>
            <a:endParaRPr lang="en-GB" sz="2200" b="0" dirty="0"/>
          </a:p>
          <a:p>
            <a:r>
              <a:rPr lang="en-GB" sz="2200" b="0" dirty="0"/>
              <a:t>The parameters for the search to describe the experiment and sample can be derived from NeXus hierarchies and naming conventions. Together with ExPaNDS we follow two approaches: Formally generating a full set of metadata allowed in NeXus as well as finding the most common parameters recorded in the catalogues or the most commonly requested ones. Both approaches should converge.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BEBEC-A2DE-4546-AD97-B0D63B5939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4" t="84084" r="-38644" b="7125"/>
          <a:stretch/>
        </p:blipFill>
        <p:spPr>
          <a:xfrm>
            <a:off x="8839200" y="382060"/>
            <a:ext cx="3813432" cy="738084"/>
          </a:xfrm>
          <a:custGeom>
            <a:avLst/>
            <a:gdLst/>
            <a:ahLst/>
            <a:cxnLst/>
            <a:rect l="l" t="t" r="r" b="b"/>
            <a:pathLst>
              <a:path w="1601321" h="7148348">
                <a:moveTo>
                  <a:pt x="249515" y="0"/>
                </a:moveTo>
                <a:lnTo>
                  <a:pt x="1601321" y="0"/>
                </a:lnTo>
                <a:lnTo>
                  <a:pt x="1601321" y="1413916"/>
                </a:lnTo>
                <a:lnTo>
                  <a:pt x="1601321" y="4914721"/>
                </a:lnTo>
                <a:lnTo>
                  <a:pt x="1601321" y="6328636"/>
                </a:lnTo>
                <a:lnTo>
                  <a:pt x="1521497" y="6328636"/>
                </a:lnTo>
                <a:lnTo>
                  <a:pt x="1351806" y="6328636"/>
                </a:lnTo>
                <a:lnTo>
                  <a:pt x="1351806" y="7148348"/>
                </a:lnTo>
                <a:lnTo>
                  <a:pt x="0" y="7148348"/>
                </a:lnTo>
                <a:lnTo>
                  <a:pt x="0" y="2233627"/>
                </a:lnTo>
                <a:lnTo>
                  <a:pt x="169691" y="2233627"/>
                </a:lnTo>
                <a:lnTo>
                  <a:pt x="169691" y="238338"/>
                </a:lnTo>
                <a:lnTo>
                  <a:pt x="249515" y="238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016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82837-8245-C047-AE05-1ADA780E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and Outlook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D92-481A-304C-A34E-D6D43008A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4873129"/>
          </a:xfrm>
        </p:spPr>
        <p:txBody>
          <a:bodyPr/>
          <a:lstStyle/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latin typeface="+mn-lt"/>
              </a:rPr>
              <a:t>Open Data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Harvesting making progress. </a:t>
            </a:r>
            <a:br>
              <a:rPr lang="en-GB" sz="2000" b="0" dirty="0">
                <a:solidFill>
                  <a:schemeClr val="tx1"/>
                </a:solidFill>
              </a:rPr>
            </a:br>
            <a:r>
              <a:rPr lang="en-GB" sz="2000" b="0" dirty="0">
                <a:solidFill>
                  <a:schemeClr val="tx1"/>
                </a:solidFill>
              </a:rPr>
              <a:t>OAI-PMH experience not as seamless as hoped, but should show results in B2FIND soon.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Search API for targeted exposure to our core user community defined.</a:t>
            </a:r>
            <a:br>
              <a:rPr lang="en-GB" sz="2000" b="0" dirty="0">
                <a:solidFill>
                  <a:schemeClr val="tx1"/>
                </a:solidFill>
              </a:rPr>
            </a:br>
            <a:r>
              <a:rPr lang="en-GB" sz="2000" b="0" dirty="0">
                <a:solidFill>
                  <a:schemeClr val="tx1"/>
                </a:solidFill>
              </a:rPr>
              <a:t>Dissemination ongoing, implementation phase starting up at partners.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latin typeface="+mn-lt"/>
              </a:rPr>
              <a:t>Metadata Quality</a:t>
            </a:r>
            <a:endParaRPr lang="en-GB" sz="2000" dirty="0">
              <a:solidFill>
                <a:schemeClr val="tx1"/>
              </a:solidFill>
              <a:latin typeface="+mn-lt"/>
            </a:endParaRP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cs typeface="Arial"/>
              </a:rPr>
              <a:t>NeXus dissemination activities have been useful for partners and the WP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cs typeface="Arial"/>
              </a:rPr>
              <a:t>Adoption of NeXus increasing, for example at XFEL 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cs typeface="Arial"/>
              </a:rPr>
              <a:t>Ontology work aligned with ExPaNDS</a:t>
            </a:r>
          </a:p>
          <a:p>
            <a:pPr marL="342900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  <a:latin typeface="+mn-lt"/>
              </a:rPr>
              <a:t>Reaching Out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EOSC – engaging with B2FIND and trying </a:t>
            </a:r>
            <a:r>
              <a:rPr lang="en-GB" sz="2000" dirty="0">
                <a:solidFill>
                  <a:schemeClr val="tx1"/>
                </a:solidFill>
              </a:rPr>
              <a:t>to establish contact with </a:t>
            </a:r>
            <a:r>
              <a:rPr lang="en-GB" sz="2000" b="0" dirty="0">
                <a:solidFill>
                  <a:schemeClr val="tx1"/>
                </a:solidFill>
              </a:rPr>
              <a:t>OpenAIRE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Integration of search into PaNOSC Service Portal</a:t>
            </a:r>
            <a:endParaRPr lang="en-GB" sz="2000" b="0" dirty="0">
              <a:solidFill>
                <a:schemeClr val="tx1"/>
              </a:solidFill>
            </a:endParaRP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ExPaNDS WP3 onboard with all activities </a:t>
            </a:r>
          </a:p>
          <a:p>
            <a:pPr marL="800100" lvl="1" indent="-34290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GB" sz="2000" b="0" dirty="0">
                <a:solidFill>
                  <a:schemeClr val="tx1"/>
                </a:solidFill>
              </a:rPr>
              <a:t>Integration of production facilities task (mainly ELI and CERIC) starting up</a:t>
            </a:r>
          </a:p>
        </p:txBody>
      </p:sp>
    </p:spTree>
    <p:extLst>
      <p:ext uri="{BB962C8B-B14F-4D97-AF65-F5344CB8AC3E}">
        <p14:creationId xmlns:p14="http://schemas.microsoft.com/office/powerpoint/2010/main" val="86353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76200"/>
            <a:ext cx="7310043" cy="446276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2" descr="https://lh5.googleusercontent.com/ZmJgH0SoqxQJ0LA-v3Rb7WqRt9KO5MW6Z34Oe3WUvt_3nWcLDwQpmnBxjSTv3sQreW90kJou3O_z01RBBIdgyCNf-_rXDm7Ive_nnmIearfz_GCdO9h5BUk63mDr-JE4FVu0qz4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9347" y="3328978"/>
            <a:ext cx="3129140" cy="113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45959" y="4379117"/>
            <a:ext cx="300313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20" b="1" dirty="0">
                <a:solidFill>
                  <a:srgbClr val="FF0000"/>
                </a:solidFill>
              </a:rPr>
              <a:t>P</a:t>
            </a:r>
            <a:r>
              <a:rPr lang="en-GB" sz="1320" dirty="0"/>
              <a:t>hoton </a:t>
            </a:r>
            <a:r>
              <a:rPr lang="en-GB" sz="1320" b="1" dirty="0">
                <a:solidFill>
                  <a:srgbClr val="FF0000"/>
                </a:solidFill>
              </a:rPr>
              <a:t>a</a:t>
            </a:r>
            <a:r>
              <a:rPr lang="en-GB" sz="1320" dirty="0"/>
              <a:t>nd </a:t>
            </a:r>
            <a:r>
              <a:rPr lang="en-GB" sz="1320" b="1" dirty="0">
                <a:solidFill>
                  <a:srgbClr val="FF0000"/>
                </a:solidFill>
              </a:rPr>
              <a:t>N</a:t>
            </a:r>
            <a:r>
              <a:rPr lang="en-GB" sz="1320" dirty="0"/>
              <a:t>eutron </a:t>
            </a:r>
            <a:r>
              <a:rPr lang="en-GB" sz="1320" b="1" dirty="0">
                <a:solidFill>
                  <a:srgbClr val="FF0000"/>
                </a:solidFill>
              </a:rPr>
              <a:t>O</a:t>
            </a:r>
            <a:r>
              <a:rPr lang="en-GB" sz="1320" dirty="0"/>
              <a:t>pen </a:t>
            </a:r>
            <a:r>
              <a:rPr lang="en-GB" sz="1320" b="1" dirty="0">
                <a:solidFill>
                  <a:srgbClr val="FF0000"/>
                </a:solidFill>
              </a:rPr>
              <a:t>S</a:t>
            </a:r>
            <a:r>
              <a:rPr lang="en-GB" sz="1320" dirty="0"/>
              <a:t>cience </a:t>
            </a:r>
            <a:r>
              <a:rPr lang="en-GB" sz="1320" b="1" dirty="0">
                <a:solidFill>
                  <a:srgbClr val="FF0000"/>
                </a:solidFill>
              </a:rPr>
              <a:t>C</a:t>
            </a:r>
            <a:r>
              <a:rPr lang="en-GB" sz="1320" dirty="0"/>
              <a:t>loud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6309" y="2252977"/>
            <a:ext cx="992772" cy="924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3115" y="2252977"/>
            <a:ext cx="908780" cy="904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6774" y="4820146"/>
            <a:ext cx="1245098" cy="823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418" y="3504953"/>
            <a:ext cx="1303020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222" y="3385919"/>
            <a:ext cx="1018193" cy="7959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660" y="711833"/>
            <a:ext cx="2300737" cy="12930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6211" y="4690777"/>
            <a:ext cx="2305675" cy="12963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1722" y="4693615"/>
            <a:ext cx="2211940" cy="13611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425" y="2930891"/>
            <a:ext cx="1853827" cy="13230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6805" y="2914726"/>
            <a:ext cx="2033093" cy="1355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8" t="42440" r="29888" b="10940"/>
          <a:stretch/>
        </p:blipFill>
        <p:spPr>
          <a:xfrm>
            <a:off x="4717763" y="722489"/>
            <a:ext cx="2460742" cy="12823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872" y="704398"/>
            <a:ext cx="1947924" cy="13004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7497" y="5743188"/>
            <a:ext cx="2230007" cy="8148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67" y="3177495"/>
            <a:ext cx="3148519" cy="16215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39" y="2252976"/>
            <a:ext cx="893868" cy="893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736" y="4674066"/>
            <a:ext cx="1792900" cy="964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336" y="2057400"/>
            <a:ext cx="950506" cy="117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0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645D-A4ED-9E4E-9676-4AD2446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Package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F8918-448B-5F40-9920-B8574E038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4801314"/>
          </a:xfrm>
        </p:spPr>
        <p:txBody>
          <a:bodyPr/>
          <a:lstStyle/>
          <a:p>
            <a:r>
              <a:rPr lang="en-GB" dirty="0"/>
              <a:t>Open Data – Make Existing and Future Datasets (FAIR)</a:t>
            </a:r>
          </a:p>
          <a:p>
            <a:r>
              <a:rPr lang="en-GB" dirty="0"/>
              <a:t>	How: 		Data Harvesting endpoints and Search API</a:t>
            </a:r>
          </a:p>
          <a:p>
            <a:r>
              <a:rPr lang="en-GB" dirty="0"/>
              <a:t>	Target: 	PaN users and Open Science communities at large</a:t>
            </a:r>
          </a:p>
          <a:p>
            <a:r>
              <a:rPr lang="en-GB" dirty="0"/>
              <a:t>	Why: 		Relevant data is the way into using PaNOSC services</a:t>
            </a:r>
          </a:p>
          <a:p>
            <a:endParaRPr lang="en-GB" dirty="0"/>
          </a:p>
          <a:p>
            <a:r>
              <a:rPr lang="en-GB" dirty="0"/>
              <a:t>Improve Metadata Quality</a:t>
            </a:r>
          </a:p>
          <a:p>
            <a:r>
              <a:rPr lang="en-GB" dirty="0"/>
              <a:t>	Define common PaN Dictionaries (Ontologies) and Metadata Schemas</a:t>
            </a:r>
          </a:p>
          <a:p>
            <a:r>
              <a:rPr lang="en-GB" dirty="0"/>
              <a:t>	Increase and improve common use of the NeXus File Format</a:t>
            </a:r>
          </a:p>
          <a:p>
            <a:endParaRPr lang="en-GB" dirty="0"/>
          </a:p>
          <a:p>
            <a:r>
              <a:rPr lang="en-GB" dirty="0"/>
              <a:t>Connecting Up</a:t>
            </a:r>
          </a:p>
          <a:p>
            <a:r>
              <a:rPr lang="en-GB" dirty="0"/>
              <a:t>	Production facilities (beamlines)	PaNOSC Service Portal (WP4 &amp; WP6)</a:t>
            </a:r>
          </a:p>
          <a:p>
            <a:r>
              <a:rPr lang="en-GB" dirty="0"/>
              <a:t>	EOSC (B2Find, OpenAIRE)		Further Facilities – ExPaNDS </a:t>
            </a:r>
          </a:p>
          <a:p>
            <a:r>
              <a:rPr lang="en-GB" dirty="0"/>
              <a:t>	Metadata Bodies (RDA, NeXus)		</a:t>
            </a:r>
          </a:p>
        </p:txBody>
      </p:sp>
    </p:spTree>
    <p:extLst>
      <p:ext uri="{BB962C8B-B14F-4D97-AF65-F5344CB8AC3E}">
        <p14:creationId xmlns:p14="http://schemas.microsoft.com/office/powerpoint/2010/main" val="1608540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D4D7-E608-0F4C-9F50-65899107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WP3 Data Catalogues – Common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3A16C-46DA-4C46-8114-5C6EA66E9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49" y="1252272"/>
            <a:ext cx="7810330" cy="5539978"/>
          </a:xfrm>
        </p:spPr>
        <p:txBody>
          <a:bodyPr/>
          <a:lstStyle/>
          <a:p>
            <a:r>
              <a:rPr lang="en-GB" b="0" dirty="0"/>
              <a:t>Store reference to raw data and enough metadata</a:t>
            </a:r>
            <a:br>
              <a:rPr lang="en-GB" b="0" dirty="0"/>
            </a:br>
            <a:r>
              <a:rPr lang="en-GB" b="0" dirty="0"/>
              <a:t>to identify the “right” dataset to work with.</a:t>
            </a:r>
          </a:p>
          <a:p>
            <a:r>
              <a:rPr lang="en-GB" b="0" dirty="0"/>
              <a:t>Information available often includes:</a:t>
            </a:r>
          </a:p>
          <a:p>
            <a:r>
              <a:rPr lang="en-GB" b="0" dirty="0"/>
              <a:t>	Proposal Information</a:t>
            </a:r>
          </a:p>
          <a:p>
            <a:r>
              <a:rPr lang="en-GB" b="0" dirty="0"/>
              <a:t>	Sample Information</a:t>
            </a:r>
          </a:p>
          <a:p>
            <a:r>
              <a:rPr lang="en-GB" b="0" dirty="0"/>
              <a:t>	Scientific Metadata</a:t>
            </a:r>
          </a:p>
          <a:p>
            <a:r>
              <a:rPr lang="en-GB" b="0" dirty="0"/>
              <a:t>	Previews</a:t>
            </a:r>
          </a:p>
          <a:p>
            <a:r>
              <a:rPr lang="en-GB" b="0" dirty="0"/>
              <a:t>	Provenance </a:t>
            </a:r>
          </a:p>
          <a:p>
            <a:r>
              <a:rPr lang="en-GB" b="0" dirty="0"/>
              <a:t>	Relationship to other data</a:t>
            </a:r>
          </a:p>
          <a:p>
            <a:r>
              <a:rPr lang="en-GB" b="0" dirty="0"/>
              <a:t>		(derived data) </a:t>
            </a:r>
          </a:p>
          <a:p>
            <a:r>
              <a:rPr lang="en-GB" b="0" dirty="0"/>
              <a:t>	Relationship to people</a:t>
            </a:r>
          </a:p>
          <a:p>
            <a:r>
              <a:rPr lang="en-GB" b="0" dirty="0"/>
              <a:t>Catalogues also Facilitate Data</a:t>
            </a:r>
            <a:br>
              <a:rPr lang="en-GB" b="0" dirty="0"/>
            </a:br>
            <a:r>
              <a:rPr lang="en-GB" b="0" dirty="0"/>
              <a:t>Sharing and Publication</a:t>
            </a:r>
          </a:p>
          <a:p>
            <a:endParaRPr lang="en-GB" b="0" dirty="0"/>
          </a:p>
          <a:p>
            <a:endParaRPr lang="en-GB" b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D21AB-2AE4-2443-9B58-BF7C2A22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840" dirty="0"/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840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D614687-630A-9F46-8011-21059773B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4151" y="4897634"/>
            <a:ext cx="2148840" cy="76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77CB3B81-83FE-FD49-9612-CDD6172F9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2410" y="5490089"/>
            <a:ext cx="1285876" cy="128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1C9092-7A22-6344-B288-FE8B20AAC6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2119934"/>
            <a:ext cx="4254403" cy="2431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40C90-2411-F844-A530-41609138E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9659" y="903021"/>
            <a:ext cx="3208825" cy="1877180"/>
          </a:xfrm>
          <a:prstGeom prst="rect">
            <a:avLst/>
          </a:prstGeom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16099F13-2A87-644F-8E48-AE00CE7DF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7517" y="3260692"/>
            <a:ext cx="2583266" cy="2583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6875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0ADB23-EED0-C14F-AE23-483CFD353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4993"/>
              </p:ext>
            </p:extLst>
          </p:nvPr>
        </p:nvGraphicFramePr>
        <p:xfrm>
          <a:off x="114300" y="228599"/>
          <a:ext cx="11963400" cy="5791674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1895943065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10880454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5093915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1911289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81688154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885107047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356792243"/>
                    </a:ext>
                  </a:extLst>
                </a:gridCol>
              </a:tblGrid>
              <a:tr h="213138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Partner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CERIC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ESS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ELI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ESRF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ILL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XFEL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003177486"/>
                  </a:ext>
                </a:extLst>
              </a:tr>
              <a:tr h="634292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Catalogue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VUO </a:t>
                      </a:r>
                      <a:br>
                        <a:rPr lang="en-GB" sz="1400" b="1" dirty="0">
                          <a:effectLst/>
                        </a:rPr>
                      </a:br>
                      <a:r>
                        <a:rPr lang="en-GB" sz="1400" b="1" i="1" dirty="0">
                          <a:effectLst/>
                        </a:rPr>
                        <a:t>online storage </a:t>
                      </a:r>
                      <a:br>
                        <a:rPr lang="en-GB" sz="1400" b="1" i="1" dirty="0">
                          <a:effectLst/>
                        </a:rPr>
                      </a:br>
                      <a:r>
                        <a:rPr lang="en-GB" sz="1400" b="1" i="1" dirty="0">
                          <a:effectLst/>
                        </a:rPr>
                        <a:t>NOT a catalogue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SciCat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TBD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ICAT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ILL Own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effectLst/>
                        </a:rPr>
                        <a:t>myMdC</a:t>
                      </a:r>
                      <a:endParaRPr lang="en-GB" sz="1400" b="1" dirty="0">
                        <a:effectLst/>
                      </a:endParaRP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982430268"/>
                  </a:ext>
                </a:extLst>
              </a:tr>
              <a:tr h="423715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URL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noStrike" dirty="0">
                          <a:effectLst/>
                          <a:hlinkClick r:id="rId2"/>
                        </a:rPr>
                        <a:t>https://vuo.elettra.trieste.it</a:t>
                      </a:r>
                      <a:endParaRPr lang="en-GB" sz="1400" b="1" dirty="0">
                        <a:effectLst/>
                      </a:endParaRP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noStrike">
                          <a:effectLst/>
                          <a:hlinkClick r:id="rId3"/>
                        </a:rPr>
                        <a:t>https://scicat.esss.se</a:t>
                      </a:r>
                      <a:endParaRPr lang="en-GB" sz="1400" b="1">
                        <a:effectLst/>
                      </a:endParaRP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noStrike">
                          <a:effectLst/>
                          <a:hlinkClick r:id="rId4"/>
                        </a:rPr>
                        <a:t>https://datahub.esrf.fr</a:t>
                      </a:r>
                      <a:endParaRPr lang="en-GB" sz="1400" b="1">
                        <a:effectLst/>
                      </a:endParaRP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noStrike">
                          <a:effectLst/>
                          <a:hlinkClick r:id="rId5"/>
                        </a:rPr>
                        <a:t>https://data.ill.eu</a:t>
                      </a:r>
                      <a:endParaRPr lang="en-GB" sz="1400" b="1">
                        <a:effectLst/>
                      </a:endParaRP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noStrike">
                          <a:effectLst/>
                          <a:hlinkClick r:id="rId6"/>
                        </a:rPr>
                        <a:t>https://in.xfel.eu/metadata</a:t>
                      </a:r>
                      <a:endParaRPr lang="en-GB" sz="1400" b="1">
                        <a:effectLst/>
                      </a:endParaRP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569255114"/>
                  </a:ext>
                </a:extLst>
              </a:tr>
              <a:tr h="321488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Login required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595150400"/>
                  </a:ext>
                </a:extLst>
              </a:tr>
              <a:tr h="634292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File formats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NeXus, HDF5, ASCII </a:t>
                      </a:r>
                      <a:br>
                        <a:rPr lang="en-GB" sz="1400" b="1" dirty="0">
                          <a:effectLst/>
                        </a:rPr>
                      </a:br>
                      <a:r>
                        <a:rPr lang="en-GB" sz="1400" b="1" dirty="0">
                          <a:effectLst/>
                        </a:rPr>
                        <a:t>and many others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NeXus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EDF, SPEC, MCA, CBF, CCD, MCCD, HDF5, NeXus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NeXus and ILL ASCII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HDF5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460924634"/>
                  </a:ext>
                </a:extLst>
              </a:tr>
              <a:tr h="338716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Database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Oracle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MongoDB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Oracle and MongoDB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Oracle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MySQL and PostgreSQL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196429111"/>
                  </a:ext>
                </a:extLst>
              </a:tr>
              <a:tr h="456004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Language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effectLst/>
                        </a:rPr>
                        <a:t>Plsql</a:t>
                      </a:r>
                      <a:r>
                        <a:rPr lang="en-GB" sz="1400" b="1" dirty="0">
                          <a:effectLst/>
                        </a:rPr>
                        <a:t>, Python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JavaScript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JAVA and Javascript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PHP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App: Ruby(onRails), Client: Python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2942273699"/>
                  </a:ext>
                </a:extLst>
              </a:tr>
              <a:tr h="338716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Main technologies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WebDAV, Guacamole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Angular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React, NodeJS, EJB, JPA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Symfony, JQuery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Rails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885333054"/>
                  </a:ext>
                </a:extLst>
              </a:tr>
              <a:tr h="42371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Number of public datasets/files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0/0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181/250,000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~540K/157M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~250K/4M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0/0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320923288"/>
                  </a:ext>
                </a:extLst>
              </a:tr>
              <a:tr h="265200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Using OAI-PMH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No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Almost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No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No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No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967466473"/>
                  </a:ext>
                </a:extLst>
              </a:tr>
              <a:tr h="28393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Minting DOIs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213790724"/>
                  </a:ext>
                </a:extLst>
              </a:tr>
              <a:tr h="758451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Data/embargo policy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Not defined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Embargoed for 3 years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Embargoed for 3 years, </a:t>
                      </a:r>
                      <a:r>
                        <a:rPr lang="en-GB" sz="1400" b="1" u="none" strike="noStrike">
                          <a:effectLst/>
                          <a:hlinkClick r:id="rId7"/>
                        </a:rPr>
                        <a:t>ESRF Data Policy</a:t>
                      </a:r>
                      <a:endParaRPr lang="en-GB" sz="1400" b="1">
                        <a:effectLst/>
                      </a:endParaRP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Embargoed for 3 to 5 years, </a:t>
                      </a:r>
                      <a:r>
                        <a:rPr lang="en-GB" sz="1400" b="1" u="none" strike="noStrike" dirty="0">
                          <a:effectLst/>
                          <a:hlinkClick r:id="rId8"/>
                        </a:rPr>
                        <a:t>ILL Data Policy</a:t>
                      </a:r>
                      <a:endParaRPr lang="en-GB" sz="1400" b="1" dirty="0">
                        <a:effectLst/>
                      </a:endParaRP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Embargoed for 3 with possible extension to 5 years, </a:t>
                      </a:r>
                      <a:r>
                        <a:rPr lang="en-GB" sz="1400" b="1" u="none" strike="noStrike">
                          <a:effectLst/>
                          <a:hlinkClick r:id="rId9"/>
                        </a:rPr>
                        <a:t>XFEL Data Policy</a:t>
                      </a:r>
                      <a:endParaRPr lang="en-GB" sz="1400" b="1">
                        <a:effectLst/>
                      </a:endParaRP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699800086"/>
                  </a:ext>
                </a:extLst>
              </a:tr>
              <a:tr h="67483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Number of instruments connected to data catalogue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None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1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---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17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54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6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31096678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AEA2BBE-DDC5-6141-A134-52D6B8B3D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142189200" y="1447800"/>
            <a:ext cx="327071670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2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7593-B210-3347-8A41-BDD11E86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Routes for Opening Datasets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B1E154-84DF-0D4A-BE7D-8116828B6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944217"/>
              </p:ext>
            </p:extLst>
          </p:nvPr>
        </p:nvGraphicFramePr>
        <p:xfrm>
          <a:off x="462776" y="1555615"/>
          <a:ext cx="10967224" cy="254176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04224">
                  <a:extLst>
                    <a:ext uri="{9D8B030D-6E8A-4147-A177-3AD203B41FA5}">
                      <a16:colId xmlns:a16="http://schemas.microsoft.com/office/drawing/2014/main" val="465368812"/>
                    </a:ext>
                  </a:extLst>
                </a:gridCol>
                <a:gridCol w="4795742">
                  <a:extLst>
                    <a:ext uri="{9D8B030D-6E8A-4147-A177-3AD203B41FA5}">
                      <a16:colId xmlns:a16="http://schemas.microsoft.com/office/drawing/2014/main" val="3210114225"/>
                    </a:ext>
                  </a:extLst>
                </a:gridCol>
                <a:gridCol w="3967258">
                  <a:extLst>
                    <a:ext uri="{9D8B030D-6E8A-4147-A177-3AD203B41FA5}">
                      <a16:colId xmlns:a16="http://schemas.microsoft.com/office/drawing/2014/main" val="1309585790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Harvesting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Custom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29957"/>
                  </a:ext>
                </a:extLst>
              </a:tr>
              <a:tr h="626639">
                <a:tc>
                  <a:txBody>
                    <a:bodyPr/>
                    <a:lstStyle/>
                    <a:p>
                      <a:r>
                        <a:rPr lang="en-GB" dirty="0"/>
                        <a:t>Exposure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Push </a:t>
                      </a:r>
                      <a:br>
                        <a:rPr lang="en-GB" dirty="0"/>
                      </a:br>
                      <a:r>
                        <a:rPr lang="en-GB" dirty="0"/>
                        <a:t>Metadata resides in third party EOSC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Pull </a:t>
                      </a:r>
                      <a:br>
                        <a:rPr lang="en-GB" dirty="0"/>
                      </a:br>
                      <a:r>
                        <a:rPr lang="en-GB" dirty="0"/>
                        <a:t>Metadata stays at facility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368388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Quick (existing solution)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 of PaNOSC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0889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Data under embargo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Cannot be exposed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Authentication 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25394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Richness of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Generic Schema (Dublin Core initially)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Domain Specific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26414"/>
                  </a:ext>
                </a:extLst>
              </a:tr>
              <a:tr h="438648">
                <a:tc>
                  <a:txBody>
                    <a:bodyPr/>
                    <a:lstStyle/>
                    <a:p>
                      <a:r>
                        <a:rPr lang="en-GB" dirty="0"/>
                        <a:t>Target User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Citizen Scientists, General Science 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Photon and Neutron Facility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6593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FA67412-AA68-3744-AFDD-19A31911A1E1}"/>
              </a:ext>
            </a:extLst>
          </p:cNvPr>
          <p:cNvSpPr/>
          <p:nvPr/>
        </p:nvSpPr>
        <p:spPr>
          <a:xfrm>
            <a:off x="2626100" y="4343400"/>
            <a:ext cx="1341409" cy="506730"/>
          </a:xfrm>
          <a:prstGeom prst="ellipse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EOSC Repo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4546C1-7794-8043-99F1-EF6AB83A7B19}"/>
              </a:ext>
            </a:extLst>
          </p:cNvPr>
          <p:cNvSpPr/>
          <p:nvPr/>
        </p:nvSpPr>
        <p:spPr>
          <a:xfrm>
            <a:off x="4602190" y="5284470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619B2-2C40-FA46-8CF3-7B0845D343D6}"/>
              </a:ext>
            </a:extLst>
          </p:cNvPr>
          <p:cNvSpPr/>
          <p:nvPr/>
        </p:nvSpPr>
        <p:spPr>
          <a:xfrm>
            <a:off x="3099538" y="5284470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8FD69A-86F5-BD4B-9E9F-B60FB349274B}"/>
              </a:ext>
            </a:extLst>
          </p:cNvPr>
          <p:cNvSpPr/>
          <p:nvPr/>
        </p:nvSpPr>
        <p:spPr>
          <a:xfrm>
            <a:off x="1596886" y="5284470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3FB537-FC98-F84B-8E11-1E49119F8785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flipV="1">
            <a:off x="2267590" y="4775921"/>
            <a:ext cx="554954" cy="508549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87A74E-8D1D-D44E-8B3A-5BB4D769428D}"/>
              </a:ext>
            </a:extLst>
          </p:cNvPr>
          <p:cNvCxnSpPr>
            <a:cxnSpLocks/>
            <a:endCxn id="7" idx="4"/>
          </p:cNvCxnSpPr>
          <p:nvPr/>
        </p:nvCxnSpPr>
        <p:spPr>
          <a:xfrm flipH="1" flipV="1">
            <a:off x="3296804" y="4850130"/>
            <a:ext cx="473438" cy="398144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F55FC9-F2F2-5643-99A6-47DFCFC99D8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788665" y="4813027"/>
            <a:ext cx="1484229" cy="471443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907590D-0986-7F4F-A52C-2899CE631C7F}"/>
              </a:ext>
            </a:extLst>
          </p:cNvPr>
          <p:cNvSpPr/>
          <p:nvPr/>
        </p:nvSpPr>
        <p:spPr>
          <a:xfrm flipH="1">
            <a:off x="8605318" y="4418220"/>
            <a:ext cx="1341291" cy="480543"/>
          </a:xfrm>
          <a:prstGeom prst="ellipse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EOSC User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45E033-AFB1-4044-927F-3279ECFB4814}"/>
              </a:ext>
            </a:extLst>
          </p:cNvPr>
          <p:cNvSpPr/>
          <p:nvPr/>
        </p:nvSpPr>
        <p:spPr>
          <a:xfrm flipH="1">
            <a:off x="6629400" y="5310657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38829C-020B-8146-98E8-3DB6AF788F42}"/>
              </a:ext>
            </a:extLst>
          </p:cNvPr>
          <p:cNvSpPr/>
          <p:nvPr/>
        </p:nvSpPr>
        <p:spPr>
          <a:xfrm flipH="1">
            <a:off x="8131921" y="5310657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C368A5-3AB8-0447-BC2E-AAE80AA3763D}"/>
              </a:ext>
            </a:extLst>
          </p:cNvPr>
          <p:cNvSpPr/>
          <p:nvPr/>
        </p:nvSpPr>
        <p:spPr>
          <a:xfrm flipH="1">
            <a:off x="9634442" y="5310657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92C58C-B798-9B4C-B4DC-EA1245197FD4}"/>
              </a:ext>
            </a:extLst>
          </p:cNvPr>
          <p:cNvCxnSpPr>
            <a:stCxn id="31" idx="0"/>
            <a:endCxn id="28" idx="3"/>
          </p:cNvCxnSpPr>
          <p:nvPr/>
        </p:nvCxnSpPr>
        <p:spPr>
          <a:xfrm flipH="1" flipV="1">
            <a:off x="9750182" y="4828389"/>
            <a:ext cx="554906" cy="48226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E7E570-05CF-2847-9A85-2E810B7C16DA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8802567" y="4898763"/>
            <a:ext cx="473397" cy="377569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A45A-0A01-384E-A905-AF26B8763294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300046" y="4863577"/>
            <a:ext cx="1484100" cy="44708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284D05-F89F-A146-B01A-198906B8C4AE}"/>
              </a:ext>
            </a:extLst>
          </p:cNvPr>
          <p:cNvSpPr txBox="1"/>
          <p:nvPr/>
        </p:nvSpPr>
        <p:spPr>
          <a:xfrm>
            <a:off x="4454051" y="4684720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Metadata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D6BC6-4B13-424E-AF83-0CF73AE5C982}"/>
              </a:ext>
            </a:extLst>
          </p:cNvPr>
          <p:cNvSpPr txBox="1"/>
          <p:nvPr/>
        </p:nvSpPr>
        <p:spPr>
          <a:xfrm>
            <a:off x="10128993" y="473537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3612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682837-8245-C047-AE05-1ADA780E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EOSC Data Harvesting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D92-481A-304C-A34E-D6D43008A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5" y="1194561"/>
            <a:ext cx="11362615" cy="49244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Immediate and wide exposure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Low effort to implement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Options: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4C4D4F"/>
                </a:solidFill>
                <a:latin typeface="Muli" pitchFamily="2" charset="77"/>
                <a:cs typeface="Arial"/>
              </a:rPr>
              <a:t>OAI-PMH </a:t>
            </a:r>
            <a:r>
              <a:rPr lang="en-GB" sz="2000" dirty="0">
                <a:solidFill>
                  <a:srgbClr val="4C4D4F"/>
                </a:solidFill>
                <a:latin typeface="Muli" pitchFamily="2" charset="77"/>
                <a:cs typeface="Arial"/>
              </a:rPr>
              <a:t>(chosen 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C4D4F"/>
                </a:solidFill>
                <a:latin typeface="Muli" pitchFamily="2" charset="77"/>
                <a:cs typeface="Arial"/>
              </a:rPr>
              <a:t>ResourceSync</a:t>
            </a:r>
            <a:r>
              <a:rPr lang="en-GB" sz="2000" dirty="0">
                <a:solidFill>
                  <a:srgbClr val="4C4D4F"/>
                </a:solidFill>
                <a:latin typeface="Muli" pitchFamily="2" charset="77"/>
                <a:cs typeface="Arial"/>
              </a:rPr>
              <a:t> (upgrade 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C4D4F"/>
                </a:solidFill>
                <a:latin typeface="Muli" pitchFamily="2" charset="77"/>
                <a:cs typeface="Arial"/>
              </a:rPr>
              <a:t>JSON-LD/</a:t>
            </a:r>
            <a:r>
              <a:rPr lang="en-GB" sz="2000" dirty="0" err="1">
                <a:solidFill>
                  <a:srgbClr val="4C4D4F"/>
                </a:solidFill>
                <a:latin typeface="Muli" pitchFamily="2" charset="77"/>
                <a:cs typeface="Arial"/>
              </a:rPr>
              <a:t>Schema.org</a:t>
            </a:r>
            <a:endParaRPr lang="en-GB" sz="2000" dirty="0">
              <a:solidFill>
                <a:srgbClr val="4C4D4F"/>
              </a:solidFill>
              <a:latin typeface="Muli" pitchFamily="2" charset="77"/>
              <a:cs typeface="Arial"/>
            </a:endParaRPr>
          </a:p>
          <a:p>
            <a:endParaRPr lang="en-GB" sz="20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Straightforward mapping from facilities  to generic metadata schemas (Dublin Core)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Granularity of data exposed will be coarse and metadata will not be domain 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However: B2FIND are open to discussing metadata extensions</a:t>
            </a:r>
          </a:p>
          <a:p>
            <a:endParaRPr lang="en-GB" sz="2000" b="0" dirty="0"/>
          </a:p>
          <a:p>
            <a:r>
              <a:rPr lang="en-GB" sz="2000" b="0" dirty="0"/>
              <a:t>Status: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OpenAIRE: 	Registration with re3data completed a while ago by most partners,</a:t>
            </a:r>
            <a:br>
              <a:rPr lang="en-GB" sz="2000" b="0" dirty="0"/>
            </a:br>
            <a:r>
              <a:rPr lang="en-GB" sz="2000" b="0" dirty="0"/>
              <a:t>		no data visible until 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dirty="0"/>
              <a:t>B2FIND: 	Technical issues with parsing metadata being addressed – some data already visible,</a:t>
            </a:r>
            <a:br>
              <a:rPr lang="en-GB" sz="2000" b="0" dirty="0"/>
            </a:br>
            <a:r>
              <a:rPr lang="en-GB" sz="2000" b="0" dirty="0"/>
              <a:t>		directly engaged in contact with WP and partners</a:t>
            </a:r>
          </a:p>
        </p:txBody>
      </p:sp>
      <p:pic>
        <p:nvPicPr>
          <p:cNvPr id="6" name="100013064 (2).png" descr="100013064 (2).png">
            <a:extLst>
              <a:ext uri="{FF2B5EF4-FFF2-40B4-BE49-F238E27FC236}">
                <a16:creationId xmlns:a16="http://schemas.microsoft.com/office/drawing/2014/main" id="{AF9A6447-940F-2E42-B18F-1122CBC02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00427" y="4378106"/>
            <a:ext cx="381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100013064 (2).png" descr="100013064 (2).png">
            <a:extLst>
              <a:ext uri="{FF2B5EF4-FFF2-40B4-BE49-F238E27FC236}">
                <a16:creationId xmlns:a16="http://schemas.microsoft.com/office/drawing/2014/main" id="{3F05173C-406C-664E-BE21-29D8B84F4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2827" y="4530506"/>
            <a:ext cx="381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100013064 (2).png" descr="100013064 (2).png">
            <a:extLst>
              <a:ext uri="{FF2B5EF4-FFF2-40B4-BE49-F238E27FC236}">
                <a16:creationId xmlns:a16="http://schemas.microsoft.com/office/drawing/2014/main" id="{BCA333F0-D524-624B-902D-890C3BE51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227" y="4682906"/>
            <a:ext cx="381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100013064 (2).png" descr="100013064 (2).png">
            <a:extLst>
              <a:ext uri="{FF2B5EF4-FFF2-40B4-BE49-F238E27FC236}">
                <a16:creationId xmlns:a16="http://schemas.microsoft.com/office/drawing/2014/main" id="{2B050F3E-42C2-3840-BBFD-A92A8C6E7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7627" y="4835306"/>
            <a:ext cx="3810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3AD6C924-1B41-594A-8D13-CE09BAF9B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2187" y="2190872"/>
            <a:ext cx="1919390" cy="2226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100013064 (2).png" descr="100013064 (2).png">
            <a:extLst>
              <a:ext uri="{FF2B5EF4-FFF2-40B4-BE49-F238E27FC236}">
                <a16:creationId xmlns:a16="http://schemas.microsoft.com/office/drawing/2014/main" id="{C2C8B731-D348-3E40-848D-551CE87CD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4922" y="197264"/>
            <a:ext cx="1905001" cy="158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10F2705-8E58-3549-9302-052E5020A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72819" y="722527"/>
            <a:ext cx="3352800" cy="11967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218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50642-3CDA-BC4C-946C-B495CE09E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4"/>
          <a:stretch/>
        </p:blipFill>
        <p:spPr>
          <a:xfrm>
            <a:off x="4765202" y="838200"/>
            <a:ext cx="7393460" cy="4919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1A3BB-4E61-7041-B51A-D08BAEF7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Federated Search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9FB54-36F1-2F41-8E24-B6D49454E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0"/>
            <a:ext cx="4302426" cy="4847481"/>
          </a:xfrm>
        </p:spPr>
        <p:txBody>
          <a:bodyPr/>
          <a:lstStyle/>
          <a:p>
            <a:r>
              <a:rPr lang="en-GB" sz="2100" b="0" dirty="0"/>
              <a:t>PaNOSC (and ExPaNDS) specific API with all the domain specific benefits that make the metadata handling attractive to PaN users: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b="0" dirty="0"/>
              <a:t>Optional authentication enables handling of embargoed data </a:t>
            </a:r>
            <a:br>
              <a:rPr lang="en-GB" sz="2100" b="0" dirty="0"/>
            </a:br>
            <a:r>
              <a:rPr lang="en-GB" sz="2100" b="0" dirty="0"/>
              <a:t>(PaNOSC data portal)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b="0" dirty="0"/>
              <a:t>Metadata content and granularity customisable to be appropriate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100" b="0" dirty="0"/>
              <a:t>All relevant metadata is available for search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b="0" dirty="0"/>
          </a:p>
          <a:p>
            <a:r>
              <a:rPr lang="en-GB" sz="2100" b="0" dirty="0"/>
              <a:t>Use cases and a documented baseline specification exist. Implementation at PaNOSC and ExPaNDS sites to follow. </a:t>
            </a:r>
          </a:p>
        </p:txBody>
      </p:sp>
    </p:spTree>
    <p:extLst>
      <p:ext uri="{BB962C8B-B14F-4D97-AF65-F5344CB8AC3E}">
        <p14:creationId xmlns:p14="http://schemas.microsoft.com/office/powerpoint/2010/main" val="13482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90DF-40A8-5248-881B-E21AAAE0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API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74F5-12F2-C442-A7CF-26810C43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76" y="1194561"/>
            <a:ext cx="5404623" cy="369332"/>
          </a:xfrm>
        </p:spPr>
        <p:txBody>
          <a:bodyPr>
            <a:no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+mn-lt"/>
              </a:rPr>
              <a:t>REST API operates on a fairly generic set of classes. That simplifies the implementation at different data catalogues.</a:t>
            </a:r>
          </a:p>
          <a:p>
            <a:endParaRPr lang="en-GB" sz="2200" b="0" dirty="0">
              <a:solidFill>
                <a:schemeClr val="tx1"/>
              </a:solidFill>
              <a:latin typeface="+mn-lt"/>
            </a:endParaRPr>
          </a:p>
          <a:p>
            <a:r>
              <a:rPr lang="en-GB" sz="2200" b="0" dirty="0">
                <a:solidFill>
                  <a:schemeClr val="tx1"/>
                </a:solidFill>
                <a:latin typeface="+mn-lt"/>
              </a:rPr>
              <a:t>Domain Specific Value of the API lies</a:t>
            </a:r>
            <a:br>
              <a:rPr lang="en-GB" sz="2200" b="0" dirty="0">
                <a:solidFill>
                  <a:schemeClr val="tx1"/>
                </a:solidFill>
                <a:latin typeface="+mn-lt"/>
              </a:rPr>
            </a:br>
            <a:r>
              <a:rPr lang="en-GB" sz="2200" b="0" dirty="0">
                <a:solidFill>
                  <a:schemeClr val="tx1"/>
                </a:solidFill>
                <a:latin typeface="+mn-lt"/>
              </a:rPr>
              <a:t>in curated dictionaries ontologies and </a:t>
            </a:r>
            <a:br>
              <a:rPr lang="en-GB" sz="2200" b="0" dirty="0">
                <a:solidFill>
                  <a:schemeClr val="tx1"/>
                </a:solidFill>
                <a:latin typeface="+mn-lt"/>
              </a:rPr>
            </a:br>
            <a:r>
              <a:rPr lang="en-GB" sz="2200" b="0" dirty="0">
                <a:solidFill>
                  <a:schemeClr val="tx1"/>
                </a:solidFill>
                <a:latin typeface="+mn-lt"/>
              </a:rPr>
              <a:t>local mappings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Experimental Techniques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Parameters for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Sample and Sample Conditions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Experiment Configuration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Supported Units with Conversions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Roles for People</a:t>
            </a:r>
          </a:p>
          <a:p>
            <a:pPr lvl="1"/>
            <a:endParaRPr lang="en-GB" sz="2200" dirty="0">
              <a:solidFill>
                <a:schemeClr val="tx1"/>
              </a:solidFill>
            </a:endParaRPr>
          </a:p>
          <a:p>
            <a:pPr lvl="1"/>
            <a:endParaRPr lang="en-GB" sz="2200" dirty="0">
              <a:solidFill>
                <a:schemeClr val="tx1"/>
              </a:solidFill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F29C38D8-19B3-0846-9658-EA1EEDC62DF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172195" y="751102"/>
            <a:ext cx="7053142" cy="51205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39370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18EE07C-0EB0-5A48-9344-B4078D0249B2}"/>
              </a:ext>
            </a:extLst>
          </p:cNvPr>
          <p:cNvSpPr/>
          <p:nvPr/>
        </p:nvSpPr>
        <p:spPr>
          <a:xfrm>
            <a:off x="228600" y="1066800"/>
            <a:ext cx="5562600" cy="182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EDEC4-CBDD-334B-88DC-D002D8AE9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/>
          <a:lstStyle/>
          <a:p>
            <a:r>
              <a:rPr lang="en-GB" dirty="0"/>
              <a:t>Unit Conversions on the fly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6A76D-490A-2640-8136-41D71BAA2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1"/>
            <a:ext cx="5099824" cy="4924425"/>
          </a:xfrm>
        </p:spPr>
        <p:txBody>
          <a:bodyPr/>
          <a:lstStyle/>
          <a:p>
            <a:r>
              <a:rPr lang="en-GB" sz="2000" dirty="0"/>
              <a:t>Use cases call for units to be reported back to the user as they were specified in the query.</a:t>
            </a:r>
          </a:p>
          <a:p>
            <a:endParaRPr lang="en-GB" sz="2000" dirty="0"/>
          </a:p>
          <a:p>
            <a:r>
              <a:rPr lang="en-GB" sz="2000" dirty="0"/>
              <a:t>Open data users have a reasonable expectation for the search to work with their terms.</a:t>
            </a:r>
          </a:p>
          <a:p>
            <a:endParaRPr lang="en-GB" sz="2000" dirty="0"/>
          </a:p>
          <a:p>
            <a:r>
              <a:rPr lang="en-GB" sz="2000" dirty="0"/>
              <a:t>Example: </a:t>
            </a:r>
          </a:p>
          <a:p>
            <a:r>
              <a:rPr lang="en-GB" sz="2000" dirty="0"/>
              <a:t>The proposal on the right should come up when querying for data on Iron: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below -200 </a:t>
            </a:r>
            <a:r>
              <a:rPr lang="en-GB" sz="2000" baseline="30000" dirty="0" err="1"/>
              <a:t>o</a:t>
            </a:r>
            <a:r>
              <a:rPr lang="en-GB" sz="2000" dirty="0" err="1"/>
              <a:t>C</a:t>
            </a:r>
            <a:r>
              <a:rPr lang="en-GB" sz="2000" dirty="0"/>
              <a:t> (recorded is 2 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above 1500 </a:t>
            </a:r>
            <a:r>
              <a:rPr lang="en-GB" sz="2000" dirty="0" err="1"/>
              <a:t>MPa</a:t>
            </a:r>
            <a:r>
              <a:rPr lang="en-GB" sz="2000" dirty="0"/>
              <a:t> (recorded is 16 </a:t>
            </a:r>
            <a:r>
              <a:rPr lang="en-GB" sz="2000" dirty="0" err="1"/>
              <a:t>GPa</a:t>
            </a:r>
            <a:r>
              <a:rPr lang="en-GB" sz="2000" dirty="0"/>
              <a:t>)</a:t>
            </a:r>
          </a:p>
          <a:p>
            <a:endParaRPr lang="en-GB" sz="2000" dirty="0"/>
          </a:p>
          <a:p>
            <a:r>
              <a:rPr lang="en-GB" sz="2000" dirty="0"/>
              <a:t>Conversions need to be handled transparently and search needs to be efficient.</a:t>
            </a:r>
          </a:p>
          <a:p>
            <a:r>
              <a:rPr lang="en-GB" sz="2000" dirty="0"/>
              <a:t>Storing data in the correct original units is valuable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F0DC7-950A-AD42-986C-411C56AC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1" y="-16565"/>
            <a:ext cx="735399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5">
      <a:dk1>
        <a:srgbClr val="404140"/>
      </a:dk1>
      <a:lt1>
        <a:srgbClr val="FFFFFF"/>
      </a:lt1>
      <a:dk2>
        <a:srgbClr val="1F497D"/>
      </a:dk2>
      <a:lt2>
        <a:srgbClr val="D6D7D6"/>
      </a:lt2>
      <a:accent1>
        <a:srgbClr val="666EAE"/>
      </a:accent1>
      <a:accent2>
        <a:srgbClr val="A34773"/>
      </a:accent2>
      <a:accent3>
        <a:srgbClr val="9BBB59"/>
      </a:accent3>
      <a:accent4>
        <a:srgbClr val="8064A2"/>
      </a:accent4>
      <a:accent5>
        <a:srgbClr val="95B8E3"/>
      </a:accent5>
      <a:accent6>
        <a:srgbClr val="F79646"/>
      </a:accent6>
      <a:hlink>
        <a:srgbClr val="0000FF"/>
      </a:hlink>
      <a:folHlink>
        <a:srgbClr val="A3477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32051</TotalTime>
  <Words>791</Words>
  <Application>Microsoft Macintosh PowerPoint</Application>
  <PresentationFormat>Widescreen</PresentationFormat>
  <Paragraphs>226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Muli</vt:lpstr>
      <vt:lpstr>Office Theme</vt:lpstr>
      <vt:lpstr>WP3 – Data Catalogue Services</vt:lpstr>
      <vt:lpstr>Work Package Goals</vt:lpstr>
      <vt:lpstr>WP3 Data Catalogues – Common Functions</vt:lpstr>
      <vt:lpstr>PowerPoint Presentation</vt:lpstr>
      <vt:lpstr>Two Routes for Opening Datasets</vt:lpstr>
      <vt:lpstr>EOSC Data Harvesting</vt:lpstr>
      <vt:lpstr>Federated Search API</vt:lpstr>
      <vt:lpstr>Search API Data Model</vt:lpstr>
      <vt:lpstr>Unit Conversions on the fly</vt:lpstr>
      <vt:lpstr>NeXus Dissemination</vt:lpstr>
      <vt:lpstr>Conclusion and Outlook</vt:lpstr>
      <vt:lpstr>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creator>GOETZ Andrew</dc:creator>
  <cp:lastModifiedBy>Tobias Richter</cp:lastModifiedBy>
  <cp:revision>110</cp:revision>
  <dcterms:created xsi:type="dcterms:W3CDTF">2019-04-23T08:59:57Z</dcterms:created>
  <dcterms:modified xsi:type="dcterms:W3CDTF">2020-06-16T04:31:49Z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2019-04-23T00:00:00Z</vt:filetime>
  </property>
</Properties>
</file>